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0" roundtripDataSignature="AMtx7mhzjZ2uWZT+E1Ua20vE3haxE0Qp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6" name="Shape 56"/>
        <p:cNvGrpSpPr/>
        <p:nvPr/>
      </p:nvGrpSpPr>
      <p:grpSpPr>
        <a:xfrm>
          <a:off x="0" y="0"/>
          <a:ext cx="0" cy="0"/>
          <a:chOff x="0" y="0"/>
          <a:chExt cx="0" cy="0"/>
        </a:xfrm>
      </p:grpSpPr>
      <p:pic>
        <p:nvPicPr>
          <p:cNvPr descr="\\DROBO-FS\QuickDrops\JB\PPTX NG\Droplets\LightingOverlay.png" id="57" name="Google Shape;57;p17"/>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8" name="Google Shape;58;p17"/>
          <p:cNvGrpSpPr/>
          <p:nvPr/>
        </p:nvGrpSpPr>
        <p:grpSpPr>
          <a:xfrm>
            <a:off x="0" y="0"/>
            <a:ext cx="2305051" cy="6858001"/>
            <a:chOff x="0" y="0"/>
            <a:chExt cx="2305051" cy="6858001"/>
          </a:xfrm>
        </p:grpSpPr>
        <p:sp>
          <p:nvSpPr>
            <p:cNvPr id="59" name="Google Shape;59;p17"/>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7"/>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7"/>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7"/>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7"/>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7"/>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17"/>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17"/>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7"/>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17"/>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17"/>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7"/>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17"/>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17"/>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17"/>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17"/>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17"/>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17"/>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17"/>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17"/>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17"/>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17"/>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17"/>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17"/>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17"/>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17"/>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17"/>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17"/>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17"/>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17"/>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17"/>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7"/>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5" name="Google Shape;115;p17"/>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7"/>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7"/>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9" name="Shape 169"/>
        <p:cNvGrpSpPr/>
        <p:nvPr/>
      </p:nvGrpSpPr>
      <p:grpSpPr>
        <a:xfrm>
          <a:off x="0" y="0"/>
          <a:ext cx="0" cy="0"/>
          <a:chOff x="0" y="0"/>
          <a:chExt cx="0" cy="0"/>
        </a:xfrm>
      </p:grpSpPr>
      <p:sp>
        <p:nvSpPr>
          <p:cNvPr id="170" name="Google Shape;170;p26"/>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6"/>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172" name="Google Shape;172;p26"/>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3" name="Google Shape;173;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6" name="Shape 176"/>
        <p:cNvGrpSpPr/>
        <p:nvPr/>
      </p:nvGrpSpPr>
      <p:grpSpPr>
        <a:xfrm>
          <a:off x="0" y="0"/>
          <a:ext cx="0" cy="0"/>
          <a:chOff x="0" y="0"/>
          <a:chExt cx="0" cy="0"/>
        </a:xfrm>
      </p:grpSpPr>
      <p:sp>
        <p:nvSpPr>
          <p:cNvPr id="177" name="Google Shape;177;p27"/>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27"/>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9" name="Google Shape;179;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82" name="Shape 182"/>
        <p:cNvGrpSpPr/>
        <p:nvPr/>
      </p:nvGrpSpPr>
      <p:grpSpPr>
        <a:xfrm>
          <a:off x="0" y="0"/>
          <a:ext cx="0" cy="0"/>
          <a:chOff x="0" y="0"/>
          <a:chExt cx="0" cy="0"/>
        </a:xfrm>
      </p:grpSpPr>
      <p:sp>
        <p:nvSpPr>
          <p:cNvPr id="183" name="Google Shape;183;p28"/>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28"/>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5" name="Google Shape;185;p28"/>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6" name="Google Shape;186;p2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28"/>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
        <p:nvSpPr>
          <p:cNvPr id="190" name="Google Shape;190;p28"/>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91" name="Shape 191"/>
        <p:cNvGrpSpPr/>
        <p:nvPr/>
      </p:nvGrpSpPr>
      <p:grpSpPr>
        <a:xfrm>
          <a:off x="0" y="0"/>
          <a:ext cx="0" cy="0"/>
          <a:chOff x="0" y="0"/>
          <a:chExt cx="0" cy="0"/>
        </a:xfrm>
      </p:grpSpPr>
      <p:sp>
        <p:nvSpPr>
          <p:cNvPr id="192" name="Google Shape;192;p29"/>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29"/>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4" name="Google Shape;194;p2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2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7" name="Shape 197"/>
        <p:cNvGrpSpPr/>
        <p:nvPr/>
      </p:nvGrpSpPr>
      <p:grpSpPr>
        <a:xfrm>
          <a:off x="0" y="0"/>
          <a:ext cx="0" cy="0"/>
          <a:chOff x="0" y="0"/>
          <a:chExt cx="0" cy="0"/>
        </a:xfrm>
      </p:grpSpPr>
      <p:sp>
        <p:nvSpPr>
          <p:cNvPr id="198" name="Google Shape;198;p3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30"/>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30"/>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30"/>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2" name="Google Shape;202;p30"/>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3" name="Google Shape;203;p30"/>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4" name="Google Shape;204;p30"/>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5" name="Google Shape;205;p3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3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3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8" name="Shape 208"/>
        <p:cNvGrpSpPr/>
        <p:nvPr/>
      </p:nvGrpSpPr>
      <p:grpSpPr>
        <a:xfrm>
          <a:off x="0" y="0"/>
          <a:ext cx="0" cy="0"/>
          <a:chOff x="0" y="0"/>
          <a:chExt cx="0" cy="0"/>
        </a:xfrm>
      </p:grpSpPr>
      <p:sp>
        <p:nvSpPr>
          <p:cNvPr id="209" name="Google Shape;209;p31"/>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1"/>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1" name="Google Shape;211;p31"/>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2" name="Google Shape;212;p31"/>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3" name="Google Shape;213;p31"/>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4" name="Google Shape;214;p31"/>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5" name="Google Shape;215;p31"/>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6" name="Google Shape;216;p31"/>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7" name="Google Shape;217;p31"/>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8" name="Google Shape;218;p31"/>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9" name="Google Shape;219;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2" name="Shape 222"/>
        <p:cNvGrpSpPr/>
        <p:nvPr/>
      </p:nvGrpSpPr>
      <p:grpSpPr>
        <a:xfrm>
          <a:off x="0" y="0"/>
          <a:ext cx="0" cy="0"/>
          <a:chOff x="0" y="0"/>
          <a:chExt cx="0" cy="0"/>
        </a:xfrm>
      </p:grpSpPr>
      <p:sp>
        <p:nvSpPr>
          <p:cNvPr id="223" name="Google Shape;223;p3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32"/>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5" name="Google Shape;225;p3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3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Google Shape;229;p33"/>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33"/>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31" name="Google Shape;231;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8" name="Shape 118"/>
        <p:cNvGrpSpPr/>
        <p:nvPr/>
      </p:nvGrpSpPr>
      <p:grpSpPr>
        <a:xfrm>
          <a:off x="0" y="0"/>
          <a:ext cx="0" cy="0"/>
          <a:chOff x="0" y="0"/>
          <a:chExt cx="0" cy="0"/>
        </a:xfrm>
      </p:grpSpPr>
      <p:sp>
        <p:nvSpPr>
          <p:cNvPr id="119" name="Google Shape;119;p1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8"/>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1" name="Google Shape;121;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4" name="Shape 124"/>
        <p:cNvGrpSpPr/>
        <p:nvPr/>
      </p:nvGrpSpPr>
      <p:grpSpPr>
        <a:xfrm>
          <a:off x="0" y="0"/>
          <a:ext cx="0" cy="0"/>
          <a:chOff x="0" y="0"/>
          <a:chExt cx="0" cy="0"/>
        </a:xfrm>
      </p:grpSpPr>
      <p:sp>
        <p:nvSpPr>
          <p:cNvPr id="125" name="Google Shape;125;p19"/>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9"/>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7" name="Google Shape;127;p1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0" name="Shape 130"/>
        <p:cNvGrpSpPr/>
        <p:nvPr/>
      </p:nvGrpSpPr>
      <p:grpSpPr>
        <a:xfrm>
          <a:off x="0" y="0"/>
          <a:ext cx="0" cy="0"/>
          <a:chOff x="0" y="0"/>
          <a:chExt cx="0" cy="0"/>
        </a:xfrm>
      </p:grpSpPr>
      <p:sp>
        <p:nvSpPr>
          <p:cNvPr id="131" name="Google Shape;131;p2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0"/>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3" name="Google Shape;133;p20"/>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4" name="Google Shape;134;p2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7" name="Shape 137"/>
        <p:cNvGrpSpPr/>
        <p:nvPr/>
      </p:nvGrpSpPr>
      <p:grpSpPr>
        <a:xfrm>
          <a:off x="0" y="0"/>
          <a:ext cx="0" cy="0"/>
          <a:chOff x="0" y="0"/>
          <a:chExt cx="0" cy="0"/>
        </a:xfrm>
      </p:grpSpPr>
      <p:sp>
        <p:nvSpPr>
          <p:cNvPr id="138" name="Google Shape;138;p21"/>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1"/>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0" name="Google Shape;140;p21"/>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1" name="Google Shape;141;p21"/>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2" name="Google Shape;142;p21"/>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3" name="Google Shape;143;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2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1" name="Shape 151"/>
        <p:cNvGrpSpPr/>
        <p:nvPr/>
      </p:nvGrpSpPr>
      <p:grpSpPr>
        <a:xfrm>
          <a:off x="0" y="0"/>
          <a:ext cx="0" cy="0"/>
          <a:chOff x="0" y="0"/>
          <a:chExt cx="0" cy="0"/>
        </a:xfrm>
      </p:grpSpPr>
      <p:sp>
        <p:nvSpPr>
          <p:cNvPr id="152" name="Google Shape;152;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5" name="Shape 155"/>
        <p:cNvGrpSpPr/>
        <p:nvPr/>
      </p:nvGrpSpPr>
      <p:grpSpPr>
        <a:xfrm>
          <a:off x="0" y="0"/>
          <a:ext cx="0" cy="0"/>
          <a:chOff x="0" y="0"/>
          <a:chExt cx="0" cy="0"/>
        </a:xfrm>
      </p:grpSpPr>
      <p:sp>
        <p:nvSpPr>
          <p:cNvPr id="156" name="Google Shape;156;p24"/>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4"/>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8" name="Google Shape;158;p24"/>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9" name="Google Shape;159;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 name="Shape 162"/>
        <p:cNvGrpSpPr/>
        <p:nvPr/>
      </p:nvGrpSpPr>
      <p:grpSpPr>
        <a:xfrm>
          <a:off x="0" y="0"/>
          <a:ext cx="0" cy="0"/>
          <a:chOff x="0" y="0"/>
          <a:chExt cx="0" cy="0"/>
        </a:xfrm>
      </p:grpSpPr>
      <p:sp>
        <p:nvSpPr>
          <p:cNvPr id="163" name="Google Shape;163;p25"/>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25"/>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9pPr>
          </a:lstStyle>
          <a:p/>
        </p:txBody>
      </p:sp>
      <p:sp>
        <p:nvSpPr>
          <p:cNvPr id="165" name="Google Shape;165;p25"/>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6" name="Google Shape;166;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descr="\\DROBO-FS\QuickDrops\JB\PPTX NG\Droplets\LightingOverlay.png" id="10" name="Google Shape;10;p16"/>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11" name="Google Shape;11;p16"/>
          <p:cNvGrpSpPr/>
          <p:nvPr/>
        </p:nvGrpSpPr>
        <p:grpSpPr>
          <a:xfrm>
            <a:off x="-14288" y="0"/>
            <a:ext cx="12053888" cy="6858001"/>
            <a:chOff x="-14288" y="0"/>
            <a:chExt cx="12053888" cy="6858001"/>
          </a:xfrm>
        </p:grpSpPr>
        <p:grpSp>
          <p:nvGrpSpPr>
            <p:cNvPr id="12" name="Google Shape;12;p16"/>
            <p:cNvGrpSpPr/>
            <p:nvPr/>
          </p:nvGrpSpPr>
          <p:grpSpPr>
            <a:xfrm>
              <a:off x="-14288" y="0"/>
              <a:ext cx="1220788" cy="6858001"/>
              <a:chOff x="-14288" y="0"/>
              <a:chExt cx="1220788" cy="6858001"/>
            </a:xfrm>
          </p:grpSpPr>
          <p:sp>
            <p:nvSpPr>
              <p:cNvPr id="13" name="Google Shape;13;p16"/>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6"/>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6"/>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6"/>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16"/>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6"/>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16"/>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16"/>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6"/>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6"/>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16"/>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16"/>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5" name="Google Shape;25;p16"/>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16"/>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16"/>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16"/>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6"/>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6"/>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16"/>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6"/>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16"/>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6"/>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16"/>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16"/>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6"/>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6"/>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16"/>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16"/>
            <p:cNvGrpSpPr/>
            <p:nvPr/>
          </p:nvGrpSpPr>
          <p:grpSpPr>
            <a:xfrm>
              <a:off x="11364912" y="0"/>
              <a:ext cx="674688" cy="6848476"/>
              <a:chOff x="11364912" y="0"/>
              <a:chExt cx="674688" cy="6848476"/>
            </a:xfrm>
          </p:grpSpPr>
          <p:sp>
            <p:nvSpPr>
              <p:cNvPr id="41" name="Google Shape;41;p16"/>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16"/>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6"/>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6"/>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6"/>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6"/>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16"/>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6"/>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16"/>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6"/>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1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6"/>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53" name="Google Shape;53;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4" name="Google Shape;54;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5" name="Google Shape;55;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9.jpg"/><Relationship Id="rId5" Type="http://schemas.openxmlformats.org/officeDocument/2006/relationships/image" Target="../media/image12.jpg"/><Relationship Id="rId6"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
          <p:cNvSpPr txBox="1"/>
          <p:nvPr>
            <p:ph type="ctrTitle"/>
          </p:nvPr>
        </p:nvSpPr>
        <p:spPr>
          <a:xfrm>
            <a:off x="971550" y="333376"/>
            <a:ext cx="10188575" cy="120015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8000"/>
              <a:buFont typeface="Arial Rounded"/>
              <a:buNone/>
            </a:pPr>
            <a:r>
              <a:rPr b="1" lang="en-US" sz="8000">
                <a:solidFill>
                  <a:schemeClr val="dk1"/>
                </a:solidFill>
                <a:latin typeface="Arial Rounded"/>
                <a:ea typeface="Arial Rounded"/>
                <a:cs typeface="Arial Rounded"/>
                <a:sym typeface="Arial Rounded"/>
              </a:rPr>
              <a:t>TEAM ADYANT</a:t>
            </a:r>
            <a:r>
              <a:rPr b="1" lang="en-US" sz="8000">
                <a:solidFill>
                  <a:srgbClr val="0C0C0C"/>
                </a:solidFill>
                <a:latin typeface="Arial Rounded"/>
                <a:ea typeface="Arial Rounded"/>
                <a:cs typeface="Arial Rounded"/>
                <a:sym typeface="Arial Rounded"/>
              </a:rPr>
              <a:t> </a:t>
            </a:r>
            <a:endParaRPr b="1" sz="8000">
              <a:solidFill>
                <a:srgbClr val="0C0C0C"/>
              </a:solidFill>
              <a:latin typeface="Arial Rounded"/>
              <a:ea typeface="Arial Rounded"/>
              <a:cs typeface="Arial Rounded"/>
              <a:sym typeface="Arial Rounded"/>
            </a:endParaRPr>
          </a:p>
        </p:txBody>
      </p:sp>
      <p:sp>
        <p:nvSpPr>
          <p:cNvPr id="239" name="Google Shape;239;p1"/>
          <p:cNvSpPr txBox="1"/>
          <p:nvPr>
            <p:ph idx="1" type="subTitle"/>
          </p:nvPr>
        </p:nvSpPr>
        <p:spPr>
          <a:xfrm>
            <a:off x="1876424" y="1609725"/>
            <a:ext cx="8791575" cy="3648075"/>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2500"/>
              <a:buNone/>
            </a:pPr>
            <a:r>
              <a:rPr lang="en-US"/>
              <a:t>A</a:t>
            </a:r>
            <a:endParaRPr/>
          </a:p>
        </p:txBody>
      </p:sp>
      <p:sp>
        <p:nvSpPr>
          <p:cNvPr id="240" name="Google Shape;240;p1"/>
          <p:cNvSpPr txBox="1"/>
          <p:nvPr/>
        </p:nvSpPr>
        <p:spPr>
          <a:xfrm>
            <a:off x="3629310" y="2181223"/>
            <a:ext cx="262861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Twentieth Century"/>
                <a:ea typeface="Twentieth Century"/>
                <a:cs typeface="Twentieth Century"/>
                <a:sym typeface="Twentieth Century"/>
              </a:rPr>
              <a:t>Aakriti</a:t>
            </a:r>
            <a:endParaRPr sz="32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(Fresher B-tech CSE) </a:t>
            </a:r>
            <a:endParaRPr sz="3200">
              <a:solidFill>
                <a:schemeClr val="lt1"/>
              </a:solidFill>
              <a:latin typeface="Twentieth Century"/>
              <a:ea typeface="Twentieth Century"/>
              <a:cs typeface="Twentieth Century"/>
              <a:sym typeface="Twentieth Century"/>
            </a:endParaRPr>
          </a:p>
        </p:txBody>
      </p:sp>
      <p:cxnSp>
        <p:nvCxnSpPr>
          <p:cNvPr id="241" name="Google Shape;241;p1"/>
          <p:cNvCxnSpPr>
            <a:stCxn id="240" idx="0"/>
          </p:cNvCxnSpPr>
          <p:nvPr/>
        </p:nvCxnSpPr>
        <p:spPr>
          <a:xfrm flipH="1" rot="-5400000">
            <a:off x="4742318" y="2382523"/>
            <a:ext cx="914400" cy="511800"/>
          </a:xfrm>
          <a:prstGeom prst="bentConnector3">
            <a:avLst>
              <a:gd fmla="val -25000" name="adj1"/>
            </a:avLst>
          </a:prstGeom>
          <a:noFill/>
          <a:ln cap="flat" cmpd="sng" w="9525">
            <a:solidFill>
              <a:schemeClr val="accent1"/>
            </a:solidFill>
            <a:prstDash val="solid"/>
            <a:round/>
            <a:headEnd len="sm" w="sm" type="none"/>
            <a:tailEnd len="med" w="med" type="triangle"/>
          </a:ln>
        </p:spPr>
      </p:cxnSp>
      <p:pic>
        <p:nvPicPr>
          <p:cNvPr id="242" name="Google Shape;242;p1"/>
          <p:cNvPicPr preferRelativeResize="0"/>
          <p:nvPr/>
        </p:nvPicPr>
        <p:blipFill rotWithShape="1">
          <a:blip r:embed="rId3">
            <a:alphaModFix/>
          </a:blip>
          <a:srcRect b="0" l="0" r="0" t="0"/>
          <a:stretch/>
        </p:blipFill>
        <p:spPr>
          <a:xfrm>
            <a:off x="6410324" y="1895682"/>
            <a:ext cx="1972123" cy="2241411"/>
          </a:xfrm>
          <a:prstGeom prst="rect">
            <a:avLst/>
          </a:prstGeom>
          <a:noFill/>
          <a:ln>
            <a:noFill/>
          </a:ln>
        </p:spPr>
      </p:pic>
      <p:sp>
        <p:nvSpPr>
          <p:cNvPr id="243" name="Google Shape;243;p1"/>
          <p:cNvSpPr txBox="1"/>
          <p:nvPr/>
        </p:nvSpPr>
        <p:spPr>
          <a:xfrm>
            <a:off x="9072338" y="2105027"/>
            <a:ext cx="2738437"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Kirti Singh (Fresher</a:t>
            </a:r>
            <a:endParaRPr/>
          </a:p>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 B-tech CSE) </a:t>
            </a:r>
            <a:endParaRPr sz="32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3200">
              <a:solidFill>
                <a:schemeClr val="lt1"/>
              </a:solidFill>
              <a:latin typeface="Twentieth Century"/>
              <a:ea typeface="Twentieth Century"/>
              <a:cs typeface="Twentieth Century"/>
              <a:sym typeface="Twentieth Century"/>
            </a:endParaRPr>
          </a:p>
        </p:txBody>
      </p:sp>
      <p:pic>
        <p:nvPicPr>
          <p:cNvPr id="244" name="Google Shape;244;p1"/>
          <p:cNvPicPr preferRelativeResize="0"/>
          <p:nvPr/>
        </p:nvPicPr>
        <p:blipFill rotWithShape="1">
          <a:blip r:embed="rId4">
            <a:alphaModFix/>
          </a:blip>
          <a:srcRect b="0" l="0" r="0" t="0"/>
          <a:stretch/>
        </p:blipFill>
        <p:spPr>
          <a:xfrm>
            <a:off x="1771934" y="4519412"/>
            <a:ext cx="1857376" cy="2132073"/>
          </a:xfrm>
          <a:prstGeom prst="rect">
            <a:avLst/>
          </a:prstGeom>
          <a:noFill/>
          <a:ln>
            <a:noFill/>
          </a:ln>
        </p:spPr>
      </p:pic>
      <p:sp>
        <p:nvSpPr>
          <p:cNvPr id="245" name="Google Shape;245;p1"/>
          <p:cNvSpPr txBox="1"/>
          <p:nvPr/>
        </p:nvSpPr>
        <p:spPr>
          <a:xfrm>
            <a:off x="3695253" y="4582954"/>
            <a:ext cx="2631313"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Jheel Soni</a:t>
            </a:r>
            <a:endParaRPr sz="32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 (Fresher</a:t>
            </a:r>
            <a:endParaRPr/>
          </a:p>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 B-tech CSE) </a:t>
            </a:r>
            <a:endParaRPr sz="32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3200">
              <a:solidFill>
                <a:schemeClr val="lt1"/>
              </a:solidFill>
              <a:latin typeface="Twentieth Century"/>
              <a:ea typeface="Twentieth Century"/>
              <a:cs typeface="Twentieth Century"/>
              <a:sym typeface="Twentieth Century"/>
            </a:endParaRPr>
          </a:p>
        </p:txBody>
      </p:sp>
      <p:sp>
        <p:nvSpPr>
          <p:cNvPr id="246" name="Google Shape;246;p1"/>
          <p:cNvSpPr txBox="1"/>
          <p:nvPr/>
        </p:nvSpPr>
        <p:spPr>
          <a:xfrm>
            <a:off x="8732884" y="4752973"/>
            <a:ext cx="345911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Ananya Sharma</a:t>
            </a:r>
            <a:endParaRPr/>
          </a:p>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(Fresher B-tech CSE) </a:t>
            </a:r>
            <a:endParaRPr sz="32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t/>
            </a:r>
            <a:endParaRPr sz="3200">
              <a:solidFill>
                <a:schemeClr val="lt1"/>
              </a:solidFill>
              <a:latin typeface="Twentieth Century"/>
              <a:ea typeface="Twentieth Century"/>
              <a:cs typeface="Twentieth Century"/>
              <a:sym typeface="Twentieth Century"/>
            </a:endParaRPr>
          </a:p>
        </p:txBody>
      </p:sp>
      <p:pic>
        <p:nvPicPr>
          <p:cNvPr id="247" name="Google Shape;247;p1"/>
          <p:cNvPicPr preferRelativeResize="0"/>
          <p:nvPr/>
        </p:nvPicPr>
        <p:blipFill rotWithShape="1">
          <a:blip r:embed="rId5">
            <a:alphaModFix/>
          </a:blip>
          <a:srcRect b="0" l="0" r="0" t="0"/>
          <a:stretch/>
        </p:blipFill>
        <p:spPr>
          <a:xfrm>
            <a:off x="6410324" y="4410074"/>
            <a:ext cx="1952627" cy="2241411"/>
          </a:xfrm>
          <a:prstGeom prst="rect">
            <a:avLst/>
          </a:prstGeom>
          <a:noFill/>
          <a:ln>
            <a:noFill/>
          </a:ln>
        </p:spPr>
      </p:pic>
      <p:pic>
        <p:nvPicPr>
          <p:cNvPr id="248" name="Google Shape;248;p1"/>
          <p:cNvPicPr preferRelativeResize="0"/>
          <p:nvPr/>
        </p:nvPicPr>
        <p:blipFill rotWithShape="1">
          <a:blip r:embed="rId6">
            <a:alphaModFix/>
          </a:blip>
          <a:srcRect b="0" l="0" r="0" t="0"/>
          <a:stretch/>
        </p:blipFill>
        <p:spPr>
          <a:xfrm>
            <a:off x="1810481" y="1895682"/>
            <a:ext cx="1775176" cy="22860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0"/>
          <p:cNvSpPr txBox="1"/>
          <p:nvPr>
            <p:ph type="title"/>
          </p:nvPr>
        </p:nvSpPr>
        <p:spPr>
          <a:xfrm>
            <a:off x="1141412" y="94643"/>
            <a:ext cx="9905999" cy="147857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Arial Rounded"/>
              <a:buNone/>
            </a:pPr>
            <a:r>
              <a:rPr b="1" lang="en-US" sz="4800">
                <a:solidFill>
                  <a:schemeClr val="dk1"/>
                </a:solidFill>
                <a:latin typeface="Arial Rounded"/>
                <a:ea typeface="Arial Rounded"/>
                <a:cs typeface="Arial Rounded"/>
                <a:sym typeface="Arial Rounded"/>
              </a:rPr>
              <a:t>HOW CAN WE INCREASE ENGAGEMENT ?</a:t>
            </a:r>
            <a:endParaRPr b="1" sz="4800">
              <a:solidFill>
                <a:schemeClr val="dk1"/>
              </a:solidFill>
              <a:latin typeface="Arial Rounded"/>
              <a:ea typeface="Arial Rounded"/>
              <a:cs typeface="Arial Rounded"/>
              <a:sym typeface="Arial Rounded"/>
            </a:endParaRPr>
          </a:p>
        </p:txBody>
      </p:sp>
      <p:sp>
        <p:nvSpPr>
          <p:cNvPr id="327" name="Google Shape;327;p10"/>
          <p:cNvSpPr txBox="1"/>
          <p:nvPr>
            <p:ph idx="1" type="body"/>
          </p:nvPr>
        </p:nvSpPr>
        <p:spPr>
          <a:xfrm>
            <a:off x="960437" y="1573213"/>
            <a:ext cx="9905999" cy="2703512"/>
          </a:xfrm>
          <a:prstGeom prst="rect">
            <a:avLst/>
          </a:prstGeom>
          <a:noFill/>
          <a:ln>
            <a:noFill/>
          </a:ln>
        </p:spPr>
        <p:txBody>
          <a:bodyPr anchorCtr="0" anchor="t" bIns="45700" lIns="91425" spcFirstLastPara="1" rIns="91425" wrap="square" tIns="45700">
            <a:normAutofit/>
          </a:bodyPr>
          <a:lstStyle/>
          <a:p>
            <a:pPr indent="-317500" lvl="0" marL="228600" rtl="0" algn="l">
              <a:lnSpc>
                <a:spcPct val="120000"/>
              </a:lnSpc>
              <a:spcBef>
                <a:spcPts val="0"/>
              </a:spcBef>
              <a:spcAft>
                <a:spcPts val="0"/>
              </a:spcAft>
              <a:buClr>
                <a:schemeClr val="lt1"/>
              </a:buClr>
              <a:buSzPts val="5000"/>
              <a:buChar char="•"/>
            </a:pPr>
            <a:r>
              <a:rPr lang="en-US" sz="4000"/>
              <a:t> We will be giving some certificates at the end of quiz and even planning to introduce some interesting badges in our quizzes.</a:t>
            </a:r>
            <a:endParaRPr sz="4000"/>
          </a:p>
        </p:txBody>
      </p:sp>
      <p:pic>
        <p:nvPicPr>
          <p:cNvPr id="328" name="Google Shape;328;p10"/>
          <p:cNvPicPr preferRelativeResize="0"/>
          <p:nvPr/>
        </p:nvPicPr>
        <p:blipFill rotWithShape="1">
          <a:blip r:embed="rId3">
            <a:alphaModFix/>
          </a:blip>
          <a:srcRect b="0" l="0" r="0" t="0"/>
          <a:stretch/>
        </p:blipFill>
        <p:spPr>
          <a:xfrm rot="-976086">
            <a:off x="1049837" y="3952875"/>
            <a:ext cx="2267067" cy="2254366"/>
          </a:xfrm>
          <a:prstGeom prst="rect">
            <a:avLst/>
          </a:prstGeom>
          <a:noFill/>
          <a:ln>
            <a:noFill/>
          </a:ln>
        </p:spPr>
      </p:pic>
      <p:pic>
        <p:nvPicPr>
          <p:cNvPr id="329" name="Google Shape;329;p10"/>
          <p:cNvPicPr preferRelativeResize="0"/>
          <p:nvPr/>
        </p:nvPicPr>
        <p:blipFill rotWithShape="1">
          <a:blip r:embed="rId4">
            <a:alphaModFix/>
          </a:blip>
          <a:srcRect b="0" l="0" r="0" t="0"/>
          <a:stretch/>
        </p:blipFill>
        <p:spPr>
          <a:xfrm rot="-565583">
            <a:off x="4079845" y="4139511"/>
            <a:ext cx="3667183" cy="2339334"/>
          </a:xfrm>
          <a:prstGeom prst="rect">
            <a:avLst/>
          </a:prstGeom>
          <a:noFill/>
          <a:ln>
            <a:noFill/>
          </a:ln>
        </p:spPr>
      </p:pic>
      <p:pic>
        <p:nvPicPr>
          <p:cNvPr id="330" name="Google Shape;330;p10"/>
          <p:cNvPicPr preferRelativeResize="0"/>
          <p:nvPr/>
        </p:nvPicPr>
        <p:blipFill rotWithShape="1">
          <a:blip r:embed="rId5">
            <a:alphaModFix/>
          </a:blip>
          <a:srcRect b="0" l="0" r="0" t="0"/>
          <a:stretch/>
        </p:blipFill>
        <p:spPr>
          <a:xfrm rot="1097897">
            <a:off x="8952301" y="3564692"/>
            <a:ext cx="2671672" cy="26637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1"/>
          <p:cNvSpPr txBox="1"/>
          <p:nvPr>
            <p:ph idx="1" type="body"/>
          </p:nvPr>
        </p:nvSpPr>
        <p:spPr>
          <a:xfrm>
            <a:off x="1141412" y="447675"/>
            <a:ext cx="9905999" cy="5343526"/>
          </a:xfrm>
          <a:prstGeom prst="rect">
            <a:avLst/>
          </a:prstGeom>
          <a:noFill/>
          <a:ln>
            <a:noFill/>
          </a:ln>
        </p:spPr>
        <p:txBody>
          <a:bodyPr anchorCtr="0" anchor="t" bIns="45700" lIns="91425" spcFirstLastPara="1" rIns="91425" wrap="square" tIns="45700">
            <a:normAutofit/>
          </a:bodyPr>
          <a:lstStyle/>
          <a:p>
            <a:pPr indent="-285750" lvl="0" marL="228600" rtl="0" algn="l">
              <a:lnSpc>
                <a:spcPct val="120000"/>
              </a:lnSpc>
              <a:spcBef>
                <a:spcPts val="0"/>
              </a:spcBef>
              <a:spcAft>
                <a:spcPts val="0"/>
              </a:spcAft>
              <a:buClr>
                <a:schemeClr val="lt1"/>
              </a:buClr>
              <a:buSzPts val="4500"/>
              <a:buChar char="•"/>
            </a:pPr>
            <a:r>
              <a:rPr lang="en-US" sz="3600"/>
              <a:t>•We even created a chatbot for users convenience here is a glimpse of it.</a:t>
            </a:r>
            <a:endParaRPr sz="3600"/>
          </a:p>
        </p:txBody>
      </p:sp>
      <p:pic>
        <p:nvPicPr>
          <p:cNvPr id="336" name="Google Shape;336;p11"/>
          <p:cNvPicPr preferRelativeResize="0"/>
          <p:nvPr/>
        </p:nvPicPr>
        <p:blipFill rotWithShape="1">
          <a:blip r:embed="rId3">
            <a:alphaModFix/>
          </a:blip>
          <a:srcRect b="0" l="0" r="0" t="0"/>
          <a:stretch/>
        </p:blipFill>
        <p:spPr>
          <a:xfrm>
            <a:off x="952499" y="1935290"/>
            <a:ext cx="10563225" cy="45798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Rounded"/>
              <a:buNone/>
            </a:pPr>
            <a:r>
              <a:rPr b="1" lang="en-US" sz="4000">
                <a:solidFill>
                  <a:schemeClr val="dk1"/>
                </a:solidFill>
                <a:latin typeface="Arial Rounded"/>
                <a:ea typeface="Arial Rounded"/>
                <a:cs typeface="Arial Rounded"/>
                <a:sym typeface="Arial Rounded"/>
              </a:rPr>
              <a:t>WE ARE EVEN THINKING TO WORK ON…</a:t>
            </a:r>
            <a:endParaRPr b="1" sz="4000">
              <a:solidFill>
                <a:schemeClr val="dk1"/>
              </a:solidFill>
              <a:latin typeface="Arial Rounded"/>
              <a:ea typeface="Arial Rounded"/>
              <a:cs typeface="Arial Rounded"/>
              <a:sym typeface="Arial Rounded"/>
            </a:endParaRPr>
          </a:p>
        </p:txBody>
      </p:sp>
      <p:sp>
        <p:nvSpPr>
          <p:cNvPr id="342" name="Google Shape;342;p12"/>
          <p:cNvSpPr txBox="1"/>
          <p:nvPr>
            <p:ph idx="1" type="body"/>
          </p:nvPr>
        </p:nvSpPr>
        <p:spPr>
          <a:xfrm>
            <a:off x="1027112" y="1924050"/>
            <a:ext cx="10517188" cy="471487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500"/>
              <a:buChar char="•"/>
            </a:pPr>
            <a:r>
              <a:rPr lang="en-US" sz="2800"/>
              <a:t>  We plan to add tools that are going to crush the process of submitting the assignments and the projects just a click away. What we want to offer the students is the availability of tools/resources like, 3-D calculators, GNU octave, NumPy, etc in our interface so that students will no more have to follow that long procedure of making diagrams, graphs, 3-D graphs, automata, tree diagrams on paper then scanning and converting it to pdfs and then uploading it to the respective teachers instead can directly do the assignments on our interface and then submitting.</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Rounded"/>
              <a:buNone/>
            </a:pPr>
            <a:r>
              <a:rPr b="1" lang="en-US">
                <a:solidFill>
                  <a:schemeClr val="dk1"/>
                </a:solidFill>
                <a:latin typeface="Arial Rounded"/>
                <a:ea typeface="Arial Rounded"/>
                <a:cs typeface="Arial Rounded"/>
                <a:sym typeface="Arial Rounded"/>
              </a:rPr>
              <a:t>SO HERE IS THE GLIMPSE OF OUR WEBSITE </a:t>
            </a:r>
            <a:endParaRPr/>
          </a:p>
        </p:txBody>
      </p:sp>
      <p:pic>
        <p:nvPicPr>
          <p:cNvPr id="348" name="Google Shape;348;p13"/>
          <p:cNvPicPr preferRelativeResize="0"/>
          <p:nvPr>
            <p:ph idx="1" type="body"/>
          </p:nvPr>
        </p:nvPicPr>
        <p:blipFill rotWithShape="1">
          <a:blip r:embed="rId3">
            <a:alphaModFix/>
          </a:blip>
          <a:srcRect b="0" l="0" r="0" t="0"/>
          <a:stretch/>
        </p:blipFill>
        <p:spPr>
          <a:xfrm>
            <a:off x="4315412" y="1963737"/>
            <a:ext cx="6533367" cy="3817937"/>
          </a:xfrm>
          <a:prstGeom prst="rect">
            <a:avLst/>
          </a:prstGeom>
          <a:noFill/>
          <a:ln>
            <a:noFill/>
          </a:ln>
        </p:spPr>
      </p:pic>
      <p:pic>
        <p:nvPicPr>
          <p:cNvPr id="349" name="Google Shape;349;p13"/>
          <p:cNvPicPr preferRelativeResize="0"/>
          <p:nvPr/>
        </p:nvPicPr>
        <p:blipFill rotWithShape="1">
          <a:blip r:embed="rId4">
            <a:alphaModFix/>
          </a:blip>
          <a:srcRect b="0" l="0" r="0" t="0"/>
          <a:stretch/>
        </p:blipFill>
        <p:spPr>
          <a:xfrm rot="-1775187">
            <a:off x="273804" y="1854866"/>
            <a:ext cx="1322400" cy="1334690"/>
          </a:xfrm>
          <a:prstGeom prst="rect">
            <a:avLst/>
          </a:prstGeom>
          <a:noFill/>
          <a:ln>
            <a:noFill/>
          </a:ln>
        </p:spPr>
      </p:pic>
      <p:pic>
        <p:nvPicPr>
          <p:cNvPr id="350" name="Google Shape;350;p13"/>
          <p:cNvPicPr preferRelativeResize="0"/>
          <p:nvPr/>
        </p:nvPicPr>
        <p:blipFill rotWithShape="1">
          <a:blip r:embed="rId5">
            <a:alphaModFix/>
          </a:blip>
          <a:srcRect b="0" l="0" r="0" t="0"/>
          <a:stretch/>
        </p:blipFill>
        <p:spPr>
          <a:xfrm rot="988843">
            <a:off x="1088928" y="3388342"/>
            <a:ext cx="1900461" cy="1360360"/>
          </a:xfrm>
          <a:prstGeom prst="rect">
            <a:avLst/>
          </a:prstGeom>
          <a:noFill/>
          <a:ln>
            <a:noFill/>
          </a:ln>
        </p:spPr>
      </p:pic>
      <p:pic>
        <p:nvPicPr>
          <p:cNvPr id="351" name="Google Shape;351;p13"/>
          <p:cNvPicPr preferRelativeResize="0"/>
          <p:nvPr/>
        </p:nvPicPr>
        <p:blipFill rotWithShape="1">
          <a:blip r:embed="rId6">
            <a:alphaModFix/>
          </a:blip>
          <a:srcRect b="0" l="0" r="0" t="0"/>
          <a:stretch/>
        </p:blipFill>
        <p:spPr>
          <a:xfrm rot="-1163739">
            <a:off x="341471" y="5244659"/>
            <a:ext cx="2003500" cy="1224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4"/>
          <p:cNvSpPr txBox="1"/>
          <p:nvPr>
            <p:ph idx="1" type="body"/>
          </p:nvPr>
        </p:nvSpPr>
        <p:spPr>
          <a:xfrm>
            <a:off x="1141412" y="457200"/>
            <a:ext cx="9905999" cy="5334001"/>
          </a:xfrm>
          <a:prstGeom prst="rect">
            <a:avLst/>
          </a:prstGeom>
          <a:noFill/>
          <a:ln>
            <a:noFill/>
          </a:ln>
        </p:spPr>
        <p:txBody>
          <a:bodyPr anchorCtr="0" anchor="t" bIns="45700" lIns="91425" spcFirstLastPara="1" rIns="91425" wrap="square" tIns="45700">
            <a:normAutofit/>
          </a:bodyPr>
          <a:lstStyle/>
          <a:p>
            <a:pPr indent="0" lvl="0" marL="228600" rtl="0" algn="ctr">
              <a:lnSpc>
                <a:spcPct val="120000"/>
              </a:lnSpc>
              <a:spcBef>
                <a:spcPts val="0"/>
              </a:spcBef>
              <a:spcAft>
                <a:spcPts val="0"/>
              </a:spcAft>
              <a:buClr>
                <a:schemeClr val="lt1"/>
              </a:buClr>
              <a:buSzPts val="6750"/>
              <a:buNone/>
            </a:pPr>
            <a:r>
              <a:t/>
            </a:r>
            <a:endParaRPr b="1" sz="5400">
              <a:latin typeface="Arial Rounded"/>
              <a:ea typeface="Arial Rounded"/>
              <a:cs typeface="Arial Rounded"/>
              <a:sym typeface="Arial Rounded"/>
            </a:endParaRPr>
          </a:p>
          <a:p>
            <a:pPr indent="0" lvl="0" marL="0" rtl="0" algn="ctr">
              <a:lnSpc>
                <a:spcPct val="120000"/>
              </a:lnSpc>
              <a:spcBef>
                <a:spcPts val="1000"/>
              </a:spcBef>
              <a:spcAft>
                <a:spcPts val="0"/>
              </a:spcAft>
              <a:buClr>
                <a:schemeClr val="lt1"/>
              </a:buClr>
              <a:buSzPts val="6750"/>
              <a:buNone/>
            </a:pPr>
            <a:r>
              <a:t/>
            </a:r>
            <a:endParaRPr b="1" sz="5400">
              <a:latin typeface="Arial Rounded"/>
              <a:ea typeface="Arial Rounded"/>
              <a:cs typeface="Arial Rounded"/>
              <a:sym typeface="Arial Rounded"/>
            </a:endParaRPr>
          </a:p>
          <a:p>
            <a:pPr indent="0" lvl="0" marL="0" rtl="0" algn="ctr">
              <a:lnSpc>
                <a:spcPct val="120000"/>
              </a:lnSpc>
              <a:spcBef>
                <a:spcPts val="1000"/>
              </a:spcBef>
              <a:spcAft>
                <a:spcPts val="0"/>
              </a:spcAft>
              <a:buClr>
                <a:schemeClr val="lt1"/>
              </a:buClr>
              <a:buSzPts val="6750"/>
              <a:buNone/>
            </a:pPr>
            <a:r>
              <a:rPr b="1" lang="en-US" sz="5400">
                <a:latin typeface="Arial Rounded"/>
                <a:ea typeface="Arial Rounded"/>
                <a:cs typeface="Arial Rounded"/>
                <a:sym typeface="Arial Rounded"/>
              </a:rPr>
              <a:t>ANY QUESTIONS ?</a:t>
            </a:r>
            <a:endParaRPr b="1" sz="5400">
              <a:latin typeface="Arial Rounded"/>
              <a:ea typeface="Arial Rounded"/>
              <a:cs typeface="Arial Rounded"/>
              <a:sym typeface="Arial Round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5"/>
          <p:cNvSpPr txBox="1"/>
          <p:nvPr>
            <p:ph idx="1" type="body"/>
          </p:nvPr>
        </p:nvSpPr>
        <p:spPr>
          <a:xfrm>
            <a:off x="1141412" y="495300"/>
            <a:ext cx="9905999" cy="5295901"/>
          </a:xfrm>
          <a:prstGeom prst="rect">
            <a:avLst/>
          </a:prstGeom>
          <a:noFill/>
          <a:ln>
            <a:noFill/>
          </a:ln>
        </p:spPr>
        <p:txBody>
          <a:bodyPr anchorCtr="0" anchor="t" bIns="45700" lIns="91425" spcFirstLastPara="1" rIns="91425" wrap="square" tIns="45700">
            <a:normAutofit/>
          </a:bodyPr>
          <a:lstStyle/>
          <a:p>
            <a:pPr indent="0" lvl="0" marL="228600" rtl="0" algn="ctr">
              <a:lnSpc>
                <a:spcPct val="120000"/>
              </a:lnSpc>
              <a:spcBef>
                <a:spcPts val="0"/>
              </a:spcBef>
              <a:spcAft>
                <a:spcPts val="0"/>
              </a:spcAft>
              <a:buClr>
                <a:schemeClr val="lt1"/>
              </a:buClr>
              <a:buSzPts val="6750"/>
              <a:buNone/>
            </a:pPr>
            <a:r>
              <a:t/>
            </a:r>
            <a:endParaRPr sz="5400"/>
          </a:p>
          <a:p>
            <a:pPr indent="0" lvl="0" marL="0" rtl="0" algn="ctr">
              <a:lnSpc>
                <a:spcPct val="120000"/>
              </a:lnSpc>
              <a:spcBef>
                <a:spcPts val="1000"/>
              </a:spcBef>
              <a:spcAft>
                <a:spcPts val="0"/>
              </a:spcAft>
              <a:buClr>
                <a:schemeClr val="lt1"/>
              </a:buClr>
              <a:buSzPts val="10000"/>
              <a:buNone/>
            </a:pPr>
            <a:r>
              <a:rPr lang="en-US" sz="8000"/>
              <a:t>THANK YOU</a:t>
            </a:r>
            <a:r>
              <a:rPr lang="en-US" sz="5400"/>
              <a:t> </a:t>
            </a:r>
            <a:endParaRPr sz="5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
          <p:cNvSpPr txBox="1"/>
          <p:nvPr>
            <p:ph type="title"/>
          </p:nvPr>
        </p:nvSpPr>
        <p:spPr>
          <a:xfrm>
            <a:off x="2695574" y="-104775"/>
            <a:ext cx="7115176" cy="1295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Rounded"/>
              <a:buNone/>
            </a:pPr>
            <a:r>
              <a:rPr b="1" lang="en-US" sz="4400">
                <a:solidFill>
                  <a:schemeClr val="dk1"/>
                </a:solidFill>
                <a:latin typeface="Arial Rounded"/>
                <a:ea typeface="Arial Rounded"/>
                <a:cs typeface="Arial Rounded"/>
                <a:sym typeface="Arial Rounded"/>
              </a:rPr>
              <a:t>PROBLEMS </a:t>
            </a:r>
            <a:endParaRPr b="1" sz="4400">
              <a:solidFill>
                <a:schemeClr val="dk1"/>
              </a:solidFill>
              <a:latin typeface="Arial Rounded"/>
              <a:ea typeface="Arial Rounded"/>
              <a:cs typeface="Arial Rounded"/>
              <a:sym typeface="Arial Rounded"/>
            </a:endParaRPr>
          </a:p>
        </p:txBody>
      </p:sp>
      <p:grpSp>
        <p:nvGrpSpPr>
          <p:cNvPr id="254" name="Google Shape;254;p2"/>
          <p:cNvGrpSpPr/>
          <p:nvPr/>
        </p:nvGrpSpPr>
        <p:grpSpPr>
          <a:xfrm>
            <a:off x="1153320" y="944184"/>
            <a:ext cx="10085385" cy="5828090"/>
            <a:chOff x="877094" y="1209"/>
            <a:chExt cx="10085385" cy="5828090"/>
          </a:xfrm>
        </p:grpSpPr>
        <p:sp>
          <p:nvSpPr>
            <p:cNvPr id="255" name="Google Shape;255;p2"/>
            <p:cNvSpPr/>
            <p:nvPr/>
          </p:nvSpPr>
          <p:spPr>
            <a:xfrm>
              <a:off x="4205459" y="3207019"/>
              <a:ext cx="2792151" cy="2622280"/>
            </a:xfrm>
            <a:prstGeom prst="ellipse">
              <a:avLst/>
            </a:prstGeom>
            <a:solidFill>
              <a:srgbClr val="99CD4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txBox="1"/>
            <p:nvPr/>
          </p:nvSpPr>
          <p:spPr>
            <a:xfrm>
              <a:off x="4614360" y="3591043"/>
              <a:ext cx="1974349" cy="18542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Twentieth Century"/>
                <a:buNone/>
              </a:pPr>
              <a:r>
                <a:rPr b="1" i="0" lang="en-US" sz="3600">
                  <a:solidFill>
                    <a:schemeClr val="lt1"/>
                  </a:solidFill>
                  <a:latin typeface="Twentieth Century"/>
                  <a:ea typeface="Twentieth Century"/>
                  <a:cs typeface="Twentieth Century"/>
                  <a:sym typeface="Twentieth Century"/>
                </a:rPr>
                <a:t>Education</a:t>
              </a:r>
              <a:endParaRPr b="1" sz="3600">
                <a:solidFill>
                  <a:schemeClr val="lt1"/>
                </a:solidFill>
                <a:latin typeface="Twentieth Century"/>
                <a:ea typeface="Twentieth Century"/>
                <a:cs typeface="Twentieth Century"/>
                <a:sym typeface="Twentieth Century"/>
              </a:endParaRPr>
            </a:p>
          </p:txBody>
        </p:sp>
        <p:sp>
          <p:nvSpPr>
            <p:cNvPr id="257" name="Google Shape;257;p2"/>
            <p:cNvSpPr/>
            <p:nvPr/>
          </p:nvSpPr>
          <p:spPr>
            <a:xfrm rot="-10798866">
              <a:off x="1933975" y="4143628"/>
              <a:ext cx="2146552" cy="747349"/>
            </a:xfrm>
            <a:prstGeom prst="leftArrow">
              <a:avLst>
                <a:gd fmla="val 60000" name="adj1"/>
                <a:gd fmla="val 50000" name="adj2"/>
              </a:avLst>
            </a:prstGeom>
            <a:solidFill>
              <a:srgbClr val="C9E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877094" y="3664513"/>
              <a:ext cx="2113762" cy="1704872"/>
            </a:xfrm>
            <a:prstGeom prst="roundRect">
              <a:avLst>
                <a:gd fmla="val 10000" name="adj"/>
              </a:avLst>
            </a:prstGeom>
            <a:solidFill>
              <a:srgbClr val="99CD4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txBox="1"/>
            <p:nvPr/>
          </p:nvSpPr>
          <p:spPr>
            <a:xfrm>
              <a:off x="927028" y="3714447"/>
              <a:ext cx="2013894" cy="160500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2400"/>
                <a:buFont typeface="Twentieth Century"/>
                <a:buNone/>
              </a:pPr>
              <a:r>
                <a:rPr b="0" i="0" lang="en-US" sz="2400">
                  <a:solidFill>
                    <a:schemeClr val="lt1"/>
                  </a:solidFill>
                  <a:latin typeface="Twentieth Century"/>
                  <a:ea typeface="Twentieth Century"/>
                  <a:cs typeface="Twentieth Century"/>
                  <a:sym typeface="Twentieth Century"/>
                </a:rPr>
                <a:t>Transforming learning into Amazing e-learning Experiences</a:t>
              </a:r>
              <a:endParaRPr sz="2400">
                <a:solidFill>
                  <a:schemeClr val="lt1"/>
                </a:solidFill>
                <a:latin typeface="Twentieth Century"/>
                <a:ea typeface="Twentieth Century"/>
                <a:cs typeface="Twentieth Century"/>
                <a:sym typeface="Twentieth Century"/>
              </a:endParaRPr>
            </a:p>
          </p:txBody>
        </p:sp>
        <p:sp>
          <p:nvSpPr>
            <p:cNvPr id="260" name="Google Shape;260;p2"/>
            <p:cNvSpPr/>
            <p:nvPr/>
          </p:nvSpPr>
          <p:spPr>
            <a:xfrm rot="-8471957">
              <a:off x="2446143" y="2508129"/>
              <a:ext cx="2240458" cy="747349"/>
            </a:xfrm>
            <a:prstGeom prst="leftArrow">
              <a:avLst>
                <a:gd fmla="val 60000" name="adj1"/>
                <a:gd fmla="val 50000" name="adj2"/>
              </a:avLst>
            </a:prstGeom>
            <a:solidFill>
              <a:srgbClr val="C9E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1596795" y="1336154"/>
              <a:ext cx="2193097" cy="1687397"/>
            </a:xfrm>
            <a:prstGeom prst="roundRect">
              <a:avLst>
                <a:gd fmla="val 10000" name="adj"/>
              </a:avLst>
            </a:prstGeom>
            <a:solidFill>
              <a:srgbClr val="99CD4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txBox="1"/>
            <p:nvPr/>
          </p:nvSpPr>
          <p:spPr>
            <a:xfrm>
              <a:off x="1646217" y="1385576"/>
              <a:ext cx="2094253" cy="1588553"/>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2400"/>
                <a:buFont typeface="Twentieth Century"/>
                <a:buNone/>
              </a:pPr>
              <a:r>
                <a:rPr b="0" i="0" lang="en-US" sz="2400">
                  <a:solidFill>
                    <a:schemeClr val="lt1"/>
                  </a:solidFill>
                  <a:latin typeface="Twentieth Century"/>
                  <a:ea typeface="Twentieth Century"/>
                  <a:cs typeface="Twentieth Century"/>
                  <a:sym typeface="Twentieth Century"/>
                </a:rPr>
                <a:t>Lack Of Learner Motivation And Engagement</a:t>
              </a:r>
              <a:endParaRPr sz="2400">
                <a:solidFill>
                  <a:schemeClr val="lt1"/>
                </a:solidFill>
                <a:latin typeface="Twentieth Century"/>
                <a:ea typeface="Twentieth Century"/>
                <a:cs typeface="Twentieth Century"/>
                <a:sym typeface="Twentieth Century"/>
              </a:endParaRPr>
            </a:p>
          </p:txBody>
        </p:sp>
        <p:sp>
          <p:nvSpPr>
            <p:cNvPr id="263" name="Google Shape;263;p2"/>
            <p:cNvSpPr/>
            <p:nvPr/>
          </p:nvSpPr>
          <p:spPr>
            <a:xfrm rot="-6220295">
              <a:off x="3751367" y="1545150"/>
              <a:ext cx="2435767" cy="747349"/>
            </a:xfrm>
            <a:prstGeom prst="leftArrow">
              <a:avLst>
                <a:gd fmla="val 60000" name="adj1"/>
                <a:gd fmla="val 50000" name="adj2"/>
              </a:avLst>
            </a:prstGeom>
            <a:solidFill>
              <a:srgbClr val="C9E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3739029" y="1209"/>
              <a:ext cx="1884735" cy="1468477"/>
            </a:xfrm>
            <a:prstGeom prst="roundRect">
              <a:avLst>
                <a:gd fmla="val 10000" name="adj"/>
              </a:avLst>
            </a:prstGeom>
            <a:solidFill>
              <a:srgbClr val="99CD4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txBox="1"/>
            <p:nvPr/>
          </p:nvSpPr>
          <p:spPr>
            <a:xfrm>
              <a:off x="3782039" y="44219"/>
              <a:ext cx="1798715" cy="1382457"/>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2400"/>
                <a:buFont typeface="Twentieth Century"/>
                <a:buNone/>
              </a:pPr>
              <a:r>
                <a:rPr b="0" i="0" lang="en-US" sz="2400">
                  <a:solidFill>
                    <a:schemeClr val="lt1"/>
                  </a:solidFill>
                  <a:latin typeface="Twentieth Century"/>
                  <a:ea typeface="Twentieth Century"/>
                  <a:cs typeface="Twentieth Century"/>
                  <a:sym typeface="Twentieth Century"/>
                </a:rPr>
                <a:t>Staying Up-To-Date With Modern Tech</a:t>
              </a:r>
              <a:endParaRPr sz="2400">
                <a:solidFill>
                  <a:schemeClr val="lt1"/>
                </a:solidFill>
                <a:latin typeface="Twentieth Century"/>
                <a:ea typeface="Twentieth Century"/>
                <a:cs typeface="Twentieth Century"/>
                <a:sym typeface="Twentieth Century"/>
              </a:endParaRPr>
            </a:p>
          </p:txBody>
        </p:sp>
        <p:sp>
          <p:nvSpPr>
            <p:cNvPr id="266" name="Google Shape;266;p2"/>
            <p:cNvSpPr/>
            <p:nvPr/>
          </p:nvSpPr>
          <p:spPr>
            <a:xfrm rot="-4073040">
              <a:off x="5343114" y="1570312"/>
              <a:ext cx="2609042" cy="747349"/>
            </a:xfrm>
            <a:prstGeom prst="leftArrow">
              <a:avLst>
                <a:gd fmla="val 60000" name="adj1"/>
                <a:gd fmla="val 50000" name="adj2"/>
              </a:avLst>
            </a:prstGeom>
            <a:solidFill>
              <a:srgbClr val="C9E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6220967" y="1209"/>
              <a:ext cx="1835596" cy="1468477"/>
            </a:xfrm>
            <a:prstGeom prst="roundRect">
              <a:avLst>
                <a:gd fmla="val 10000" name="adj"/>
              </a:avLst>
            </a:prstGeom>
            <a:solidFill>
              <a:srgbClr val="99CD4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txBox="1"/>
            <p:nvPr/>
          </p:nvSpPr>
          <p:spPr>
            <a:xfrm>
              <a:off x="6263977" y="44219"/>
              <a:ext cx="1749576" cy="1382457"/>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2400"/>
                <a:buFont typeface="Twentieth Century"/>
                <a:buNone/>
              </a:pPr>
              <a:r>
                <a:rPr b="0" i="0" lang="en-US" sz="2000">
                  <a:solidFill>
                    <a:schemeClr val="lt1"/>
                  </a:solidFill>
                  <a:latin typeface="Twentieth Century"/>
                  <a:ea typeface="Twentieth Century"/>
                  <a:cs typeface="Twentieth Century"/>
                  <a:sym typeface="Twentieth Century"/>
                </a:rPr>
                <a:t>Designing e-learning Courses For Different Generations</a:t>
              </a:r>
              <a:endParaRPr sz="2000">
                <a:solidFill>
                  <a:schemeClr val="lt1"/>
                </a:solidFill>
                <a:latin typeface="Twentieth Century"/>
                <a:ea typeface="Twentieth Century"/>
                <a:cs typeface="Twentieth Century"/>
                <a:sym typeface="Twentieth Century"/>
              </a:endParaRPr>
            </a:p>
          </p:txBody>
        </p:sp>
        <p:sp>
          <p:nvSpPr>
            <p:cNvPr id="269" name="Google Shape;269;p2"/>
            <p:cNvSpPr/>
            <p:nvPr/>
          </p:nvSpPr>
          <p:spPr>
            <a:xfrm rot="-2013370">
              <a:off x="6647692" y="2553635"/>
              <a:ext cx="2704484" cy="747349"/>
            </a:xfrm>
            <a:prstGeom prst="leftArrow">
              <a:avLst>
                <a:gd fmla="val 60000" name="adj1"/>
                <a:gd fmla="val 50000" name="adj2"/>
              </a:avLst>
            </a:prstGeom>
            <a:solidFill>
              <a:srgbClr val="C9E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8127684" y="1445614"/>
              <a:ext cx="1998267" cy="1468477"/>
            </a:xfrm>
            <a:prstGeom prst="roundRect">
              <a:avLst>
                <a:gd fmla="val 10000" name="adj"/>
              </a:avLst>
            </a:prstGeom>
            <a:solidFill>
              <a:srgbClr val="99CD4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txBox="1"/>
            <p:nvPr/>
          </p:nvSpPr>
          <p:spPr>
            <a:xfrm>
              <a:off x="8170694" y="1488624"/>
              <a:ext cx="1912247" cy="1382457"/>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lt1"/>
                </a:buClr>
                <a:buSzPts val="2800"/>
                <a:buFont typeface="Twentieth Century"/>
                <a:buNone/>
              </a:pPr>
              <a:r>
                <a:rPr b="0" i="0" lang="en-US" sz="2800">
                  <a:solidFill>
                    <a:schemeClr val="lt1"/>
                  </a:solidFill>
                  <a:latin typeface="Twentieth Century"/>
                  <a:ea typeface="Twentieth Century"/>
                  <a:cs typeface="Twentieth Century"/>
                  <a:sym typeface="Twentieth Century"/>
                </a:rPr>
                <a:t>Measurable learning outcomes</a:t>
              </a:r>
              <a:endParaRPr b="0" sz="2800">
                <a:solidFill>
                  <a:schemeClr val="lt1"/>
                </a:solidFill>
                <a:latin typeface="Twentieth Century"/>
                <a:ea typeface="Twentieth Century"/>
                <a:cs typeface="Twentieth Century"/>
                <a:sym typeface="Twentieth Century"/>
              </a:endParaRPr>
            </a:p>
          </p:txBody>
        </p:sp>
        <p:sp>
          <p:nvSpPr>
            <p:cNvPr id="272" name="Google Shape;272;p2"/>
            <p:cNvSpPr/>
            <p:nvPr/>
          </p:nvSpPr>
          <p:spPr>
            <a:xfrm rot="-971">
              <a:off x="7156483" y="4143660"/>
              <a:ext cx="2729703" cy="747349"/>
            </a:xfrm>
            <a:prstGeom prst="leftArrow">
              <a:avLst>
                <a:gd fmla="val 60000" name="adj1"/>
                <a:gd fmla="val 50000" name="adj2"/>
              </a:avLst>
            </a:prstGeom>
            <a:solidFill>
              <a:srgbClr val="C9E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8809894" y="3483501"/>
              <a:ext cx="2152585" cy="2066896"/>
            </a:xfrm>
            <a:prstGeom prst="roundRect">
              <a:avLst>
                <a:gd fmla="val 10000" name="adj"/>
              </a:avLst>
            </a:prstGeom>
            <a:solidFill>
              <a:srgbClr val="99CD4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txBox="1"/>
            <p:nvPr/>
          </p:nvSpPr>
          <p:spPr>
            <a:xfrm>
              <a:off x="8870431" y="3544038"/>
              <a:ext cx="2031511" cy="1945822"/>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2400"/>
                <a:buFont typeface="Twentieth Century"/>
                <a:buNone/>
              </a:pPr>
              <a:r>
                <a:rPr b="0" i="0" lang="en-US" sz="2400">
                  <a:solidFill>
                    <a:schemeClr val="lt1"/>
                  </a:solidFill>
                  <a:latin typeface="Twentieth Century"/>
                  <a:ea typeface="Twentieth Century"/>
                  <a:cs typeface="Twentieth Century"/>
                  <a:sym typeface="Twentieth Century"/>
                </a:rPr>
                <a:t>Adaptive learner models to accommodate different learner needs</a:t>
              </a:r>
              <a:endParaRPr sz="2400">
                <a:solidFill>
                  <a:schemeClr val="lt1"/>
                </a:solidFill>
                <a:latin typeface="Twentieth Century"/>
                <a:ea typeface="Twentieth Century"/>
                <a:cs typeface="Twentieth Century"/>
                <a:sym typeface="Twentieth Century"/>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
          <p:cNvSpPr txBox="1"/>
          <p:nvPr>
            <p:ph type="title"/>
          </p:nvPr>
        </p:nvSpPr>
        <p:spPr>
          <a:xfrm>
            <a:off x="1141412" y="0"/>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Rounded"/>
              <a:buNone/>
            </a:pPr>
            <a:r>
              <a:rPr b="1" lang="en-US" sz="4400">
                <a:solidFill>
                  <a:schemeClr val="dk1"/>
                </a:solidFill>
                <a:latin typeface="Arial Rounded"/>
                <a:ea typeface="Arial Rounded"/>
                <a:cs typeface="Arial Rounded"/>
                <a:sym typeface="Arial Rounded"/>
              </a:rPr>
              <a:t>WHY WE CHOSE THIS TOPIC?</a:t>
            </a:r>
            <a:endParaRPr b="1" sz="4400">
              <a:solidFill>
                <a:schemeClr val="dk1"/>
              </a:solidFill>
              <a:latin typeface="Arial Rounded"/>
              <a:ea typeface="Arial Rounded"/>
              <a:cs typeface="Arial Rounded"/>
              <a:sym typeface="Arial Rounded"/>
            </a:endParaRPr>
          </a:p>
        </p:txBody>
      </p:sp>
      <p:sp>
        <p:nvSpPr>
          <p:cNvPr id="280" name="Google Shape;280;p3"/>
          <p:cNvSpPr txBox="1"/>
          <p:nvPr>
            <p:ph idx="1" type="body"/>
          </p:nvPr>
        </p:nvSpPr>
        <p:spPr>
          <a:xfrm>
            <a:off x="1141411" y="1000125"/>
            <a:ext cx="9905999" cy="5629275"/>
          </a:xfrm>
          <a:prstGeom prst="rect">
            <a:avLst/>
          </a:prstGeom>
          <a:noFill/>
          <a:ln>
            <a:noFill/>
          </a:ln>
        </p:spPr>
        <p:txBody>
          <a:bodyPr anchorCtr="0" anchor="t" bIns="45700" lIns="91425" spcFirstLastPara="1" rIns="91425" wrap="square" tIns="45700">
            <a:noAutofit/>
          </a:bodyPr>
          <a:lstStyle/>
          <a:p>
            <a:pPr indent="-254000" lvl="0" marL="228600" rtl="0" algn="l">
              <a:lnSpc>
                <a:spcPct val="120000"/>
              </a:lnSpc>
              <a:spcBef>
                <a:spcPts val="0"/>
              </a:spcBef>
              <a:spcAft>
                <a:spcPts val="0"/>
              </a:spcAft>
              <a:buClr>
                <a:schemeClr val="lt1"/>
              </a:buClr>
              <a:buSzPts val="4000"/>
              <a:buChar char="•"/>
            </a:pPr>
            <a:r>
              <a:rPr lang="en-US" sz="3200"/>
              <a:t>In this period of the pandemic, many sectors suffered but the most affected sector was education and no one of us can deny the fact that it is the most important pillar of our society and the online culture of education is not that much engaging for students of all age group, so our team came up with the </a:t>
            </a:r>
            <a:r>
              <a:rPr lang="en-US" sz="3200" u="sng"/>
              <a:t>idea of creating an open-source website and the main reason that we didn't opt for an app is that  we are targeting masses and website is easily accessible in comparison of apps. </a:t>
            </a:r>
            <a:endParaRPr sz="3200"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
          <p:cNvSpPr txBox="1"/>
          <p:nvPr>
            <p:ph type="title"/>
          </p:nvPr>
        </p:nvSpPr>
        <p:spPr>
          <a:xfrm>
            <a:off x="941388" y="199417"/>
            <a:ext cx="9905998" cy="86738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Rounded"/>
              <a:buNone/>
            </a:pPr>
            <a:r>
              <a:rPr b="1" lang="en-US" sz="4400">
                <a:solidFill>
                  <a:schemeClr val="dk1"/>
                </a:solidFill>
                <a:latin typeface="Arial Rounded"/>
                <a:ea typeface="Arial Rounded"/>
                <a:cs typeface="Arial Rounded"/>
                <a:sym typeface="Arial Rounded"/>
              </a:rPr>
              <a:t>SOLUTION </a:t>
            </a:r>
            <a:endParaRPr b="1" sz="4400">
              <a:solidFill>
                <a:schemeClr val="dk1"/>
              </a:solidFill>
              <a:latin typeface="Arial Rounded"/>
              <a:ea typeface="Arial Rounded"/>
              <a:cs typeface="Arial Rounded"/>
              <a:sym typeface="Arial Rounded"/>
            </a:endParaRPr>
          </a:p>
        </p:txBody>
      </p:sp>
      <p:sp>
        <p:nvSpPr>
          <p:cNvPr id="286" name="Google Shape;286;p4"/>
          <p:cNvSpPr txBox="1"/>
          <p:nvPr>
            <p:ph idx="1" type="body"/>
          </p:nvPr>
        </p:nvSpPr>
        <p:spPr>
          <a:xfrm>
            <a:off x="1143000" y="962024"/>
            <a:ext cx="9905999" cy="4933951"/>
          </a:xfrm>
          <a:prstGeom prst="rect">
            <a:avLst/>
          </a:prstGeom>
          <a:noFill/>
          <a:ln>
            <a:noFill/>
          </a:ln>
        </p:spPr>
        <p:txBody>
          <a:bodyPr anchorCtr="0" anchor="t" bIns="45700" lIns="91425" spcFirstLastPara="1" rIns="91425" wrap="square" tIns="45700">
            <a:normAutofit/>
          </a:bodyPr>
          <a:lstStyle/>
          <a:p>
            <a:pPr indent="-285750" lvl="0" marL="228600" rtl="0" algn="l">
              <a:lnSpc>
                <a:spcPct val="120000"/>
              </a:lnSpc>
              <a:spcBef>
                <a:spcPts val="0"/>
              </a:spcBef>
              <a:spcAft>
                <a:spcPts val="0"/>
              </a:spcAft>
              <a:buClr>
                <a:schemeClr val="lt1"/>
              </a:buClr>
              <a:buSzPts val="4500"/>
              <a:buChar char="•"/>
            </a:pPr>
            <a:r>
              <a:rPr lang="en-US" sz="3600"/>
              <a:t>So here we bring the solution to all six problems,  an open source quiz website by us. As we all know the engagement is very low in online learning, so what if we introduce the culture of giving quizzes. So basically our motto is </a:t>
            </a:r>
            <a:r>
              <a:rPr lang="en-US" sz="3600">
                <a:solidFill>
                  <a:srgbClr val="FFC000"/>
                </a:solidFill>
              </a:rPr>
              <a:t>"Putting learners in the driving seat is a great way of increasing their engagement with a digital learning experience.“</a:t>
            </a:r>
            <a:endParaRPr sz="3600">
              <a:solidFill>
                <a:srgbClr val="FFC000"/>
              </a:solidFill>
            </a:endParaRPr>
          </a:p>
          <a:p>
            <a:pPr indent="0" lvl="0" marL="0" rtl="0" algn="l">
              <a:lnSpc>
                <a:spcPct val="120000"/>
              </a:lnSpc>
              <a:spcBef>
                <a:spcPts val="1000"/>
              </a:spcBef>
              <a:spcAft>
                <a:spcPts val="0"/>
              </a:spcAft>
              <a:buClr>
                <a:schemeClr val="lt1"/>
              </a:buClr>
              <a:buSzPts val="4500"/>
              <a:buNone/>
            </a:pPr>
            <a:r>
              <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
          <p:cNvPicPr preferRelativeResize="0"/>
          <p:nvPr>
            <p:ph idx="1" type="body"/>
          </p:nvPr>
        </p:nvPicPr>
        <p:blipFill rotWithShape="1">
          <a:blip r:embed="rId3">
            <a:alphaModFix/>
          </a:blip>
          <a:srcRect b="0" l="0" r="0" t="0"/>
          <a:stretch/>
        </p:blipFill>
        <p:spPr>
          <a:xfrm>
            <a:off x="647699" y="285750"/>
            <a:ext cx="10525125" cy="6200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6"/>
          <p:cNvSpPr txBox="1"/>
          <p:nvPr>
            <p:ph type="title"/>
          </p:nvPr>
        </p:nvSpPr>
        <p:spPr>
          <a:xfrm>
            <a:off x="1141413" y="95250"/>
            <a:ext cx="9905998" cy="1238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Rounded"/>
              <a:buNone/>
            </a:pPr>
            <a:r>
              <a:rPr b="1" lang="en-US">
                <a:solidFill>
                  <a:schemeClr val="dk1"/>
                </a:solidFill>
                <a:latin typeface="Arial Rounded"/>
                <a:ea typeface="Arial Rounded"/>
                <a:cs typeface="Arial Rounded"/>
                <a:sym typeface="Arial Rounded"/>
              </a:rPr>
              <a:t>SO HERE IS THE GLIMPSE OF OUR WEBSITE </a:t>
            </a:r>
            <a:endParaRPr b="1">
              <a:solidFill>
                <a:schemeClr val="dk1"/>
              </a:solidFill>
              <a:latin typeface="Arial Rounded"/>
              <a:ea typeface="Arial Rounded"/>
              <a:cs typeface="Arial Rounded"/>
              <a:sym typeface="Arial Rounded"/>
            </a:endParaRPr>
          </a:p>
        </p:txBody>
      </p:sp>
      <p:pic>
        <p:nvPicPr>
          <p:cNvPr id="297" name="Google Shape;297;p6"/>
          <p:cNvPicPr preferRelativeResize="0"/>
          <p:nvPr>
            <p:ph idx="1" type="body"/>
          </p:nvPr>
        </p:nvPicPr>
        <p:blipFill rotWithShape="1">
          <a:blip r:embed="rId3">
            <a:alphaModFix/>
          </a:blip>
          <a:srcRect b="0" l="0" r="0" t="0"/>
          <a:stretch/>
        </p:blipFill>
        <p:spPr>
          <a:xfrm>
            <a:off x="314325" y="1194030"/>
            <a:ext cx="11591925" cy="56639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
          <p:cNvSpPr txBox="1"/>
          <p:nvPr>
            <p:ph idx="1" type="body"/>
          </p:nvPr>
        </p:nvSpPr>
        <p:spPr>
          <a:xfrm>
            <a:off x="569912" y="-1"/>
            <a:ext cx="11326813" cy="6791325"/>
          </a:xfrm>
          <a:prstGeom prst="rect">
            <a:avLst/>
          </a:prstGeom>
          <a:noFill/>
          <a:ln>
            <a:noFill/>
          </a:ln>
        </p:spPr>
        <p:txBody>
          <a:bodyPr anchorCtr="0" anchor="t" bIns="45700" lIns="91425" spcFirstLastPara="1" rIns="91425" wrap="square" tIns="45700">
            <a:normAutofit/>
          </a:bodyPr>
          <a:lstStyle/>
          <a:p>
            <a:pPr indent="-254000" lvl="0" marL="228600" rtl="0" algn="l">
              <a:lnSpc>
                <a:spcPct val="120000"/>
              </a:lnSpc>
              <a:spcBef>
                <a:spcPts val="0"/>
              </a:spcBef>
              <a:spcAft>
                <a:spcPts val="0"/>
              </a:spcAft>
              <a:buClr>
                <a:schemeClr val="lt1"/>
              </a:buClr>
              <a:buSzPts val="4000"/>
              <a:buChar char="•"/>
            </a:pPr>
            <a:r>
              <a:rPr lang="en-US" sz="3200"/>
              <a:t>We have kept in mind three age groups while creating the quiz</a:t>
            </a:r>
            <a:endParaRPr/>
          </a:p>
          <a:p>
            <a:pPr indent="0" lvl="0" marL="0" rtl="0" algn="l">
              <a:lnSpc>
                <a:spcPct val="120000"/>
              </a:lnSpc>
              <a:spcBef>
                <a:spcPts val="1000"/>
              </a:spcBef>
              <a:spcAft>
                <a:spcPts val="0"/>
              </a:spcAft>
              <a:buClr>
                <a:schemeClr val="dk1"/>
              </a:buClr>
              <a:buSzPts val="5000"/>
              <a:buNone/>
            </a:pPr>
            <a:r>
              <a:rPr b="1" lang="en-US" sz="4000">
                <a:solidFill>
                  <a:schemeClr val="dk1"/>
                </a:solidFill>
                <a:latin typeface="Arial Rounded"/>
                <a:ea typeface="Arial Rounded"/>
                <a:cs typeface="Arial Rounded"/>
                <a:sym typeface="Arial Rounded"/>
              </a:rPr>
              <a:t>1.Angels (6-12 years)</a:t>
            </a:r>
            <a:r>
              <a:rPr b="1" lang="en-US" sz="3600">
                <a:solidFill>
                  <a:schemeClr val="dk1"/>
                </a:solidFill>
                <a:latin typeface="Arial Rounded"/>
                <a:ea typeface="Arial Rounded"/>
                <a:cs typeface="Arial Rounded"/>
                <a:sym typeface="Arial Rounded"/>
              </a:rPr>
              <a:t>  </a:t>
            </a:r>
            <a:endParaRPr/>
          </a:p>
          <a:p>
            <a:pPr indent="0" lvl="0" marL="0" rtl="0" algn="l">
              <a:lnSpc>
                <a:spcPct val="120000"/>
              </a:lnSpc>
              <a:spcBef>
                <a:spcPts val="1000"/>
              </a:spcBef>
              <a:spcAft>
                <a:spcPts val="0"/>
              </a:spcAft>
              <a:buClr>
                <a:schemeClr val="lt1"/>
              </a:buClr>
              <a:buSzPts val="4000"/>
              <a:buNone/>
            </a:pPr>
            <a:r>
              <a:rPr lang="en-US" sz="3200"/>
              <a:t>We will be covering general knowledge questions which will make kids eager to read more about these things. Now a days kids, enjoy learning while playing. Keeping this in mind we made a quiz for them to learn with fun.</a:t>
            </a:r>
            <a:endParaRPr/>
          </a:p>
          <a:p>
            <a:pPr indent="0" lvl="0" marL="0" rtl="0" algn="l">
              <a:lnSpc>
                <a:spcPct val="120000"/>
              </a:lnSpc>
              <a:spcBef>
                <a:spcPts val="1000"/>
              </a:spcBef>
              <a:spcAft>
                <a:spcPts val="0"/>
              </a:spcAft>
              <a:buClr>
                <a:schemeClr val="lt1"/>
              </a:buClr>
              <a:buSzPts val="4000"/>
              <a:buNone/>
            </a:pPr>
            <a:r>
              <a:t/>
            </a:r>
            <a:endParaRPr sz="3200"/>
          </a:p>
          <a:p>
            <a:pPr indent="0" lvl="0" marL="0" rtl="0" algn="l">
              <a:lnSpc>
                <a:spcPct val="120000"/>
              </a:lnSpc>
              <a:spcBef>
                <a:spcPts val="1000"/>
              </a:spcBef>
              <a:spcAft>
                <a:spcPts val="0"/>
              </a:spcAft>
              <a:buClr>
                <a:schemeClr val="lt1"/>
              </a:buClr>
              <a:buSzPts val="4500"/>
              <a:buNone/>
            </a:pPr>
            <a:r>
              <a:t/>
            </a:r>
            <a:endParaRPr b="1" sz="3600">
              <a:solidFill>
                <a:schemeClr val="dk1"/>
              </a:solidFill>
              <a:latin typeface="Arial Rounded"/>
              <a:ea typeface="Arial Rounded"/>
              <a:cs typeface="Arial Rounded"/>
              <a:sym typeface="Arial Rounded"/>
            </a:endParaRPr>
          </a:p>
        </p:txBody>
      </p:sp>
      <p:pic>
        <p:nvPicPr>
          <p:cNvPr id="303" name="Google Shape;303;p7"/>
          <p:cNvPicPr preferRelativeResize="0"/>
          <p:nvPr/>
        </p:nvPicPr>
        <p:blipFill rotWithShape="1">
          <a:blip r:embed="rId3">
            <a:alphaModFix/>
          </a:blip>
          <a:srcRect b="0" l="0" r="0" t="0"/>
          <a:stretch/>
        </p:blipFill>
        <p:spPr>
          <a:xfrm rot="-392304">
            <a:off x="390675" y="4222334"/>
            <a:ext cx="3339791" cy="2106343"/>
          </a:xfrm>
          <a:prstGeom prst="rect">
            <a:avLst/>
          </a:prstGeom>
          <a:noFill/>
          <a:ln>
            <a:noFill/>
          </a:ln>
        </p:spPr>
      </p:pic>
      <p:pic>
        <p:nvPicPr>
          <p:cNvPr id="304" name="Google Shape;304;p7"/>
          <p:cNvPicPr preferRelativeResize="0"/>
          <p:nvPr/>
        </p:nvPicPr>
        <p:blipFill rotWithShape="1">
          <a:blip r:embed="rId4">
            <a:alphaModFix/>
          </a:blip>
          <a:srcRect b="0" l="0" r="0" t="0"/>
          <a:stretch/>
        </p:blipFill>
        <p:spPr>
          <a:xfrm rot="912185">
            <a:off x="9085084" y="3982046"/>
            <a:ext cx="2896060" cy="1994601"/>
          </a:xfrm>
          <a:prstGeom prst="rect">
            <a:avLst/>
          </a:prstGeom>
          <a:noFill/>
          <a:ln>
            <a:noFill/>
          </a:ln>
        </p:spPr>
      </p:pic>
      <p:pic>
        <p:nvPicPr>
          <p:cNvPr id="305" name="Google Shape;305;p7"/>
          <p:cNvPicPr preferRelativeResize="0"/>
          <p:nvPr/>
        </p:nvPicPr>
        <p:blipFill rotWithShape="1">
          <a:blip r:embed="rId5">
            <a:alphaModFix/>
          </a:blip>
          <a:srcRect b="0" l="0" r="0" t="0"/>
          <a:stretch/>
        </p:blipFill>
        <p:spPr>
          <a:xfrm>
            <a:off x="4714875" y="3596712"/>
            <a:ext cx="3981426" cy="31946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8"/>
          <p:cNvSpPr txBox="1"/>
          <p:nvPr>
            <p:ph type="title"/>
          </p:nvPr>
        </p:nvSpPr>
        <p:spPr>
          <a:xfrm>
            <a:off x="1143001" y="-71741"/>
            <a:ext cx="9905998" cy="90548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Rounded"/>
              <a:buNone/>
            </a:pPr>
            <a:r>
              <a:rPr b="1" lang="en-US" sz="4000">
                <a:solidFill>
                  <a:schemeClr val="dk1"/>
                </a:solidFill>
                <a:latin typeface="Arial Rounded"/>
                <a:ea typeface="Arial Rounded"/>
                <a:cs typeface="Arial Rounded"/>
                <a:sym typeface="Arial Rounded"/>
              </a:rPr>
              <a:t>2. JUVENILE (13-17 YEARS)</a:t>
            </a:r>
            <a:endParaRPr/>
          </a:p>
        </p:txBody>
      </p:sp>
      <p:sp>
        <p:nvSpPr>
          <p:cNvPr id="311" name="Google Shape;311;p8"/>
          <p:cNvSpPr txBox="1"/>
          <p:nvPr>
            <p:ph idx="1" type="body"/>
          </p:nvPr>
        </p:nvSpPr>
        <p:spPr>
          <a:xfrm>
            <a:off x="1027112" y="914400"/>
            <a:ext cx="9905999" cy="5943599"/>
          </a:xfrm>
          <a:prstGeom prst="rect">
            <a:avLst/>
          </a:prstGeom>
          <a:noFill/>
          <a:ln>
            <a:noFill/>
          </a:ln>
        </p:spPr>
        <p:txBody>
          <a:bodyPr anchorCtr="0" anchor="t" bIns="45700" lIns="91425" spcFirstLastPara="1" rIns="91425" wrap="square" tIns="45700">
            <a:normAutofit/>
          </a:bodyPr>
          <a:lstStyle/>
          <a:p>
            <a:pPr indent="-254000" lvl="0" marL="228600" rtl="0" algn="l">
              <a:lnSpc>
                <a:spcPct val="120000"/>
              </a:lnSpc>
              <a:spcBef>
                <a:spcPts val="0"/>
              </a:spcBef>
              <a:spcAft>
                <a:spcPts val="0"/>
              </a:spcAft>
              <a:buClr>
                <a:schemeClr val="lt1"/>
              </a:buClr>
              <a:buSzPts val="4000"/>
              <a:buChar char="•"/>
            </a:pPr>
            <a:r>
              <a:rPr lang="en-US" sz="3200"/>
              <a:t>We have created this quiz with the motto of testing observation skills of this age group, it consists of question related to things which we see around us on daily basis. Students receive so much more than an ordinary education through our quizzes.</a:t>
            </a:r>
            <a:endParaRPr sz="3200"/>
          </a:p>
        </p:txBody>
      </p:sp>
      <p:pic>
        <p:nvPicPr>
          <p:cNvPr id="312" name="Google Shape;312;p8"/>
          <p:cNvPicPr preferRelativeResize="0"/>
          <p:nvPr/>
        </p:nvPicPr>
        <p:blipFill rotWithShape="1">
          <a:blip r:embed="rId3">
            <a:alphaModFix/>
          </a:blip>
          <a:srcRect b="0" l="0" r="0" t="0"/>
          <a:stretch/>
        </p:blipFill>
        <p:spPr>
          <a:xfrm rot="-743952">
            <a:off x="1926980" y="4356337"/>
            <a:ext cx="3047999" cy="1955330"/>
          </a:xfrm>
          <a:prstGeom prst="rect">
            <a:avLst/>
          </a:prstGeom>
          <a:noFill/>
          <a:ln>
            <a:noFill/>
          </a:ln>
        </p:spPr>
      </p:pic>
      <p:pic>
        <p:nvPicPr>
          <p:cNvPr id="313" name="Google Shape;313;p8"/>
          <p:cNvPicPr preferRelativeResize="0"/>
          <p:nvPr/>
        </p:nvPicPr>
        <p:blipFill rotWithShape="1">
          <a:blip r:embed="rId4">
            <a:alphaModFix/>
          </a:blip>
          <a:srcRect b="0" l="0" r="0" t="0"/>
          <a:stretch/>
        </p:blipFill>
        <p:spPr>
          <a:xfrm rot="641420">
            <a:off x="6735183" y="3879131"/>
            <a:ext cx="3711762" cy="26279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9"/>
          <p:cNvSpPr txBox="1"/>
          <p:nvPr>
            <p:ph type="title"/>
          </p:nvPr>
        </p:nvSpPr>
        <p:spPr>
          <a:xfrm>
            <a:off x="1227138" y="0"/>
            <a:ext cx="9905998" cy="8594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Rounded"/>
              <a:buNone/>
            </a:pPr>
            <a:r>
              <a:rPr b="1" lang="en-US" sz="4000">
                <a:solidFill>
                  <a:schemeClr val="dk1"/>
                </a:solidFill>
                <a:latin typeface="Arial Rounded"/>
                <a:ea typeface="Arial Rounded"/>
                <a:cs typeface="Arial Rounded"/>
                <a:sym typeface="Arial Rounded"/>
              </a:rPr>
              <a:t>3. GOLDEN AGERS (18-21 YEARS)</a:t>
            </a:r>
            <a:endParaRPr/>
          </a:p>
        </p:txBody>
      </p:sp>
      <p:sp>
        <p:nvSpPr>
          <p:cNvPr id="319" name="Google Shape;319;p9"/>
          <p:cNvSpPr txBox="1"/>
          <p:nvPr>
            <p:ph idx="1" type="body"/>
          </p:nvPr>
        </p:nvSpPr>
        <p:spPr>
          <a:xfrm>
            <a:off x="989012" y="859444"/>
            <a:ext cx="9905999" cy="5486400"/>
          </a:xfrm>
          <a:prstGeom prst="rect">
            <a:avLst/>
          </a:prstGeom>
          <a:noFill/>
          <a:ln>
            <a:noFill/>
          </a:ln>
        </p:spPr>
        <p:txBody>
          <a:bodyPr anchorCtr="0" anchor="t" bIns="45700" lIns="91425" spcFirstLastPara="1" rIns="91425" wrap="square" tIns="45700">
            <a:normAutofit/>
          </a:bodyPr>
          <a:lstStyle/>
          <a:p>
            <a:pPr indent="-254000" lvl="0" marL="228600" rtl="0" algn="l">
              <a:lnSpc>
                <a:spcPct val="120000"/>
              </a:lnSpc>
              <a:spcBef>
                <a:spcPts val="0"/>
              </a:spcBef>
              <a:spcAft>
                <a:spcPts val="0"/>
              </a:spcAft>
              <a:buClr>
                <a:schemeClr val="lt1"/>
              </a:buClr>
              <a:buSzPts val="4000"/>
              <a:buChar char="•"/>
            </a:pPr>
            <a:r>
              <a:rPr lang="en-US" sz="3200"/>
              <a:t>In this quiz, we would be covering the real-life problems which would be solved using experience and academic knowledge. Our main motto for creating a quiz for golden agers is to make them analyze their knowledge and share their real life experiences. </a:t>
            </a:r>
            <a:endParaRPr sz="3200"/>
          </a:p>
        </p:txBody>
      </p:sp>
      <p:pic>
        <p:nvPicPr>
          <p:cNvPr id="320" name="Google Shape;320;p9"/>
          <p:cNvPicPr preferRelativeResize="0"/>
          <p:nvPr/>
        </p:nvPicPr>
        <p:blipFill rotWithShape="1">
          <a:blip r:embed="rId3">
            <a:alphaModFix/>
          </a:blip>
          <a:srcRect b="0" l="0" r="0" t="0"/>
          <a:stretch/>
        </p:blipFill>
        <p:spPr>
          <a:xfrm rot="775115">
            <a:off x="7343286" y="3597882"/>
            <a:ext cx="3851727" cy="2428774"/>
          </a:xfrm>
          <a:prstGeom prst="rect">
            <a:avLst/>
          </a:prstGeom>
          <a:noFill/>
          <a:ln>
            <a:noFill/>
          </a:ln>
        </p:spPr>
      </p:pic>
      <p:pic>
        <p:nvPicPr>
          <p:cNvPr id="321" name="Google Shape;321;p9"/>
          <p:cNvPicPr preferRelativeResize="0"/>
          <p:nvPr/>
        </p:nvPicPr>
        <p:blipFill rotWithShape="1">
          <a:blip r:embed="rId4">
            <a:alphaModFix/>
          </a:blip>
          <a:srcRect b="0" l="0" r="0" t="0"/>
          <a:stretch/>
        </p:blipFill>
        <p:spPr>
          <a:xfrm rot="-483107">
            <a:off x="1275201" y="4116380"/>
            <a:ext cx="3923703" cy="2534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2020-10-29T03:34:49Z</dcterms:created>
  <dc:creator>hp5cd034k856@outlook.com</dc:creator>
</cp:coreProperties>
</file>